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1" sz="28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254500"/>
            <a:ext cx="10464800" cy="7112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  <a:defRPr sz="4000"/>
            </a:lvl1pPr>
          </a:lstStyle>
          <a:p>
            <a:pPr/>
            <a:r>
              <a:t>“Type a quote here.”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-812800" y="0"/>
            <a:ext cx="146304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00200" y="330200"/>
            <a:ext cx="9779001" cy="65193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91500"/>
            <a:ext cx="10464800" cy="1219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642100" y="762000"/>
            <a:ext cx="5494867" cy="8242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762000"/>
            <a:ext cx="5334000" cy="40005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5003800"/>
            <a:ext cx="5334000" cy="400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0" algn="ctr">
              <a:spcBef>
                <a:spcPts val="0"/>
              </a:spcBef>
              <a:buSzTx/>
              <a:buNone/>
              <a:defRPr sz="3200"/>
            </a:lvl2pPr>
            <a:lvl3pPr marL="0" indent="0" algn="ctr">
              <a:spcBef>
                <a:spcPts val="0"/>
              </a:spcBef>
              <a:buSzTx/>
              <a:buNone/>
              <a:defRPr sz="3200"/>
            </a:lvl3pPr>
            <a:lvl4pPr marL="0" indent="0" algn="ctr">
              <a:spcBef>
                <a:spcPts val="0"/>
              </a:spcBef>
              <a:buSzTx/>
              <a:buNone/>
              <a:defRPr sz="3200"/>
            </a:lvl4pPr>
            <a:lvl5pPr marL="0" indent="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1054100"/>
            <a:ext cx="5334000" cy="8001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81000" indent="-381000">
              <a:spcBef>
                <a:spcPts val="3800"/>
              </a:spcBef>
              <a:defRPr sz="2800"/>
            </a:lvl1pPr>
            <a:lvl2pPr marL="762000" indent="-381000">
              <a:spcBef>
                <a:spcPts val="3800"/>
              </a:spcBef>
              <a:defRPr sz="2800"/>
            </a:lvl2pPr>
            <a:lvl3pPr marL="1143000" indent="-381000">
              <a:spcBef>
                <a:spcPts val="3800"/>
              </a:spcBef>
              <a:defRPr sz="2800"/>
            </a:lvl3pPr>
            <a:lvl4pPr marL="1524000" indent="-381000">
              <a:spcBef>
                <a:spcPts val="3800"/>
              </a:spcBef>
              <a:defRPr sz="2800"/>
            </a:lvl4pPr>
            <a:lvl5pPr marL="1905000" indent="-381000">
              <a:spcBef>
                <a:spcPts val="38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464300" y="5067300"/>
            <a:ext cx="5943600" cy="3962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464300" y="762000"/>
            <a:ext cx="584835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723900" y="723900"/>
            <a:ext cx="5638801" cy="845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 anchor="t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406400"/>
            <a:ext cx="11099800" cy="2120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11798" y="9245599"/>
            <a:ext cx="368504" cy="3810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914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71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828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860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7432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004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6576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14800" marR="0" indent="-4572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MOTU Webinar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MOTU Webinar</a:t>
            </a:r>
          </a:p>
        </p:txBody>
      </p:sp>
      <p:sp>
        <p:nvSpPr>
          <p:cNvPr id="120" name="June 2020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June 2020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Rack image #1.jpeg" descr="Rack image #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Mac Pro…"/>
          <p:cNvSpPr txBox="1"/>
          <p:nvPr/>
        </p:nvSpPr>
        <p:spPr>
          <a:xfrm>
            <a:off x="955910" y="2520950"/>
            <a:ext cx="1059980" cy="162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>
              <a:defRPr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Mac Pro</a:t>
            </a:r>
          </a:p>
          <a:p>
            <a:pPr>
              <a:defRPr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16-core</a:t>
            </a:r>
          </a:p>
          <a:p>
            <a:pPr>
              <a:defRPr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3.2GHz</a:t>
            </a:r>
          </a:p>
          <a:p>
            <a:pPr>
              <a:defRPr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256 GB</a:t>
            </a:r>
          </a:p>
        </p:txBody>
      </p:sp>
      <p:sp>
        <p:nvSpPr>
          <p:cNvPr id="124" name="24 TB SSD storage"/>
          <p:cNvSpPr txBox="1"/>
          <p:nvPr/>
        </p:nvSpPr>
        <p:spPr>
          <a:xfrm>
            <a:off x="437769" y="6708775"/>
            <a:ext cx="2274063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24 TB SSD storage</a:t>
            </a:r>
          </a:p>
        </p:txBody>
      </p:sp>
      <p:sp>
        <p:nvSpPr>
          <p:cNvPr id="125" name="MOTU AVB Interfaces…"/>
          <p:cNvSpPr txBox="1"/>
          <p:nvPr/>
        </p:nvSpPr>
        <p:spPr>
          <a:xfrm>
            <a:off x="10197604" y="1114424"/>
            <a:ext cx="2598675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MOTU AVB Interfaces</a:t>
            </a:r>
          </a:p>
          <a:p>
            <a:pPr>
              <a:defRPr sz="1600"/>
            </a:pPr>
            <a:r>
              <a:t>160 outputs and</a:t>
            </a:r>
          </a:p>
          <a:p>
            <a:pPr>
              <a:defRPr sz="1600"/>
            </a:pPr>
            <a:r>
              <a:t> 24 inputs</a:t>
            </a:r>
          </a:p>
          <a:p>
            <a:pPr>
              <a:defRPr sz="1600"/>
            </a:pPr>
            <a:r>
              <a:t> via light pipe,</a:t>
            </a:r>
          </a:p>
          <a:p>
            <a:pPr>
              <a:defRPr sz="1600"/>
            </a:pPr>
            <a:r>
              <a:t>AES/EBU and MADI</a:t>
            </a:r>
          </a:p>
        </p:txBody>
      </p:sp>
      <p:sp>
        <p:nvSpPr>
          <p:cNvPr id="126" name="Avid HDX 3…"/>
          <p:cNvSpPr txBox="1"/>
          <p:nvPr/>
        </p:nvSpPr>
        <p:spPr>
          <a:xfrm>
            <a:off x="10615307" y="4416424"/>
            <a:ext cx="1763269" cy="137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Avid HDX 3</a:t>
            </a:r>
          </a:p>
          <a:p>
            <a:pPr>
              <a:defRPr sz="1600"/>
            </a:pPr>
            <a:r>
              <a:t>11 Avid Interfaces</a:t>
            </a:r>
          </a:p>
          <a:p>
            <a:pPr>
              <a:defRPr sz="1600"/>
            </a:pPr>
            <a:r>
              <a:t>and 1 MTRX</a:t>
            </a:r>
          </a:p>
          <a:p>
            <a:pPr>
              <a:defRPr sz="1600"/>
            </a:pPr>
          </a:p>
          <a:p>
            <a:pPr>
              <a:defRPr sz="1600"/>
            </a:pPr>
            <a:r>
              <a:t>192 inputs</a:t>
            </a:r>
          </a:p>
        </p:txBody>
      </p:sp>
      <p:sp>
        <p:nvSpPr>
          <p:cNvPr id="127" name="Machine Room"/>
          <p:cNvSpPr txBox="1"/>
          <p:nvPr/>
        </p:nvSpPr>
        <p:spPr>
          <a:xfrm>
            <a:off x="175120" y="615950"/>
            <a:ext cx="250571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pPr/>
            <a:r>
              <a:t>Machine Room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Rack image-Trashcans.jpeg" descr="Rack image-Trashcans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3 Mac Pro trashcans:…"/>
          <p:cNvSpPr txBox="1"/>
          <p:nvPr/>
        </p:nvSpPr>
        <p:spPr>
          <a:xfrm>
            <a:off x="10269727" y="4581524"/>
            <a:ext cx="2523745" cy="276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rPr sz="2000"/>
              <a:t>3 Mac Pro trashcans:</a:t>
            </a:r>
            <a:endParaRPr sz="2000"/>
          </a:p>
          <a:p>
            <a:pPr/>
          </a:p>
          <a:p>
            <a:pPr>
              <a:defRPr sz="2000"/>
            </a:pPr>
            <a:r>
              <a:t>1 - Pro Tools</a:t>
            </a:r>
          </a:p>
          <a:p>
            <a:pPr>
              <a:defRPr sz="1400"/>
            </a:pPr>
            <a:r>
              <a:t>64 GB RAM</a:t>
            </a:r>
          </a:p>
          <a:p>
            <a:pPr>
              <a:defRPr sz="2000"/>
            </a:pPr>
            <a:r>
              <a:t>1 - VEP Host 1</a:t>
            </a:r>
          </a:p>
          <a:p>
            <a:pPr>
              <a:defRPr sz="2000"/>
            </a:pPr>
            <a:r>
              <a:rPr sz="1400"/>
              <a:t>128 GB RAM</a:t>
            </a:r>
          </a:p>
          <a:p>
            <a:pPr>
              <a:defRPr sz="2000"/>
            </a:pPr>
            <a:r>
              <a:t>1 - VEP Host 2</a:t>
            </a:r>
          </a:p>
          <a:p>
            <a:pPr>
              <a:defRPr sz="1400"/>
            </a:pPr>
            <a:r>
              <a:t>128 GB RAM</a:t>
            </a:r>
          </a:p>
        </p:txBody>
      </p:sp>
      <p:sp>
        <p:nvSpPr>
          <p:cNvPr id="131" name="Chassis for:…"/>
          <p:cNvSpPr txBox="1"/>
          <p:nvPr/>
        </p:nvSpPr>
        <p:spPr>
          <a:xfrm>
            <a:off x="391464" y="4464049"/>
            <a:ext cx="2150772" cy="154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600"/>
            </a:pPr>
            <a:r>
              <a:t>Chassis for:</a:t>
            </a:r>
          </a:p>
          <a:p>
            <a:pPr>
              <a:defRPr sz="1600"/>
            </a:pPr>
          </a:p>
          <a:p>
            <a:pPr>
              <a:defRPr sz="1600"/>
            </a:pPr>
            <a:r>
              <a:t>Universal Audio </a:t>
            </a:r>
          </a:p>
          <a:p>
            <a:pPr>
              <a:defRPr sz="1600"/>
            </a:pPr>
            <a:r>
              <a:t>Satellite</a:t>
            </a:r>
          </a:p>
          <a:p>
            <a:pPr>
              <a:defRPr sz="1600"/>
            </a:pPr>
          </a:p>
          <a:p>
            <a:pPr>
              <a:defRPr sz="1600"/>
            </a:pPr>
            <a:r>
              <a:t>3 HDX Pro Tools cards</a:t>
            </a:r>
          </a:p>
        </p:txBody>
      </p:sp>
      <p:sp>
        <p:nvSpPr>
          <p:cNvPr id="132" name="AVID MTRX…"/>
          <p:cNvSpPr txBox="1"/>
          <p:nvPr/>
        </p:nvSpPr>
        <p:spPr>
          <a:xfrm>
            <a:off x="10446664" y="1311274"/>
            <a:ext cx="2169872" cy="157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</a:p>
          <a:p>
            <a:pPr>
              <a:defRPr sz="2400"/>
            </a:pPr>
            <a:r>
              <a:t>AVID MTRX</a:t>
            </a:r>
          </a:p>
          <a:p>
            <a:pPr>
              <a:defRPr sz="2400"/>
            </a:pPr>
            <a:r>
              <a:t>audio Interface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 6-22-20 at 4.57 PM.jpeg" descr="Image 6-22-20 at 4.57 PM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555542"/>
            <a:ext cx="13004801" cy="400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Mac Pro trashcan - Host 1 - Instance 1"/>
          <p:cNvSpPr txBox="1"/>
          <p:nvPr/>
        </p:nvSpPr>
        <p:spPr>
          <a:xfrm>
            <a:off x="2291994" y="1685925"/>
            <a:ext cx="8420812" cy="1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Mac Pro trashcan - Host 1 - Instance 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Image 6-22-20 at 4.57 PM (1).jpeg" descr="Image 6-22-20 at 4.57 PM (1)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3566471"/>
            <a:ext cx="13004801" cy="4199692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Mac Pro trashcan - Host 1 - Instance 2"/>
          <p:cNvSpPr txBox="1"/>
          <p:nvPr/>
        </p:nvSpPr>
        <p:spPr>
          <a:xfrm>
            <a:off x="2209444" y="1660524"/>
            <a:ext cx="8420812" cy="185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Mac Pro trashcan - Host 1 - Instance 2</a:t>
            </a:r>
          </a:p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Image 6-22-20 at 4.58 PM.jpeg" descr="Image 6-22-20 at 4.58 PM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1383" y="3543331"/>
            <a:ext cx="13004801" cy="4055471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Mac Pro trashcan - Host 1 - Instance 3 - BBCSO"/>
          <p:cNvSpPr txBox="1"/>
          <p:nvPr/>
        </p:nvSpPr>
        <p:spPr>
          <a:xfrm>
            <a:off x="1246200" y="1870075"/>
            <a:ext cx="10512400" cy="1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Mac Pro trashcan - Host 1 - Instance 3 - BBCSO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Image 6-22-20 at 4.59 PM.jpeg" descr="Image 6-22-20 at 4.59 PM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8348" y="421216"/>
            <a:ext cx="10526071" cy="9753601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Mac Pro trashcan - Host 1 - HZ Long Strings"/>
          <p:cNvSpPr txBox="1"/>
          <p:nvPr/>
        </p:nvSpPr>
        <p:spPr>
          <a:xfrm>
            <a:off x="4124166" y="2124075"/>
            <a:ext cx="6407468" cy="165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500"/>
            </a:pPr>
            <a:r>
              <a:t>Mac Pro trashcan - Host 1 - HZ Long Strings</a:t>
            </a:r>
          </a:p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AUX IN's.jpeg" descr="AUX IN's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958592"/>
            <a:ext cx="13004800" cy="3836416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AUX ins to Pro Tools from DP"/>
          <p:cNvSpPr txBox="1"/>
          <p:nvPr/>
        </p:nvSpPr>
        <p:spPr>
          <a:xfrm>
            <a:off x="3127197" y="761999"/>
            <a:ext cx="6318606" cy="68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AUX ins to Pro Tools from DP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Stems, Verbs, and VCR's.jpeg" descr="Stems, Verbs, and VCR's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959798"/>
            <a:ext cx="13004800" cy="3834004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tems, Verbs, and VCA’s in Pro Tools"/>
          <p:cNvSpPr txBox="1"/>
          <p:nvPr/>
        </p:nvSpPr>
        <p:spPr>
          <a:xfrm>
            <a:off x="2489377" y="1187449"/>
            <a:ext cx="8026046" cy="1854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Stems, Verbs, and VCA’s in Pro Tools</a:t>
            </a:r>
          </a:p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  <a:effectStyle>
          <a:effectLst>
            <a:outerShdw sx="100000" sy="100000" kx="0" ky="0" algn="b" rotWithShape="0" blurRad="76200" dist="0" dir="1890000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sx="100000" sy="100000" kx="0" ky="0" algn="b" rotWithShape="0" blurRad="76200" dist="0" dir="1890000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23998" dir="270000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